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5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29578-9685-40CB-B203-12605835F665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8F5AE-38F7-454C-BAD3-E3447AAD9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odelunasu@gmail.com" TargetMode="External"/><Relationship Id="rId2" Type="http://schemas.openxmlformats.org/officeDocument/2006/relationships/hyperlink" Target="mailto:Elizabeth.Thuenen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untryreports.org/" TargetMode="External"/><Relationship Id="rId2" Type="http://schemas.openxmlformats.org/officeDocument/2006/relationships/hyperlink" Target="https://www.cia.gov/library/publications/the-world-factboo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MUN@ASU High School Conference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November 5-6, 2010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How does it affect your nation?  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actions has your nation taken to deal with the issue?  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resolutions has your nation supported or introduced on the issue?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What treaties is your nation a signatory to? </a:t>
            </a:r>
            <a:endParaRPr lang="en-US" dirty="0" smtClean="0"/>
          </a:p>
          <a:p>
            <a:pPr lvl="1"/>
            <a:r>
              <a:rPr lang="en-US" dirty="0" smtClean="0"/>
              <a:t>In this paragraph, it is important that you never indicate anything that is going wrong with your country. From your point of view, your country can do no wrong.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paragraph should be clear on exactly what your country would like to propose for policy as a solution for this topic</a:t>
            </a:r>
          </a:p>
          <a:p>
            <a:r>
              <a:rPr lang="en-US" dirty="0"/>
              <a:t>Call attention to already-existing resolutions and treaties that your nation believes other states should sign on </a:t>
            </a:r>
            <a:r>
              <a:rPr lang="en-US" dirty="0" smtClean="0"/>
              <a:t>to</a:t>
            </a:r>
          </a:p>
          <a:p>
            <a:r>
              <a:rPr lang="en-US" dirty="0" smtClean="0"/>
              <a:t>Give </a:t>
            </a:r>
            <a:r>
              <a:rPr lang="en-US" dirty="0"/>
              <a:t>an overview of what your nation wants done, how it should get done, and who should do it and when it should be done </a:t>
            </a:r>
            <a:r>
              <a:rPr lang="en-US" dirty="0" smtClean="0"/>
              <a:t>by</a:t>
            </a:r>
          </a:p>
          <a:p>
            <a:r>
              <a:rPr lang="en-US" dirty="0" smtClean="0"/>
              <a:t>This paragraph is the basis for your resolution, so the phrasing should be consistent with how you would phrase your objectives within a resolution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resolution is a plan for action on a topic: it details what nations ought to be doing, how they ought to do it, and why they ought to be doing </a:t>
            </a:r>
            <a:r>
              <a:rPr lang="en-US" dirty="0" smtClean="0"/>
              <a:t>it</a:t>
            </a:r>
            <a:endParaRPr lang="en-US" dirty="0"/>
          </a:p>
          <a:p>
            <a:r>
              <a:rPr lang="en-US" dirty="0"/>
              <a:t>Unless it is a Security Council resolution, it is not </a:t>
            </a:r>
            <a:r>
              <a:rPr lang="en-US" dirty="0" smtClean="0"/>
              <a:t>binding</a:t>
            </a:r>
            <a:br>
              <a:rPr lang="en-US" dirty="0" smtClean="0"/>
            </a:br>
            <a:r>
              <a:rPr lang="en-US" dirty="0"/>
              <a:t>It consists of four parts: a header, a title, a set of </a:t>
            </a:r>
            <a:r>
              <a:rPr lang="en-US" dirty="0" err="1"/>
              <a:t>preambulatory</a:t>
            </a:r>
            <a:r>
              <a:rPr lang="en-US" dirty="0"/>
              <a:t> clauses and a set of operative clauses.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A/1/1/Res.1 </a:t>
            </a:r>
            <a:r>
              <a:rPr lang="en-US" dirty="0" smtClean="0">
                <a:sym typeface="Wingdings" pitchFamily="2" charset="2"/>
              </a:rPr>
              <a:t>Body Code/Session/Agenda Topic Number/Resolution Number</a:t>
            </a:r>
            <a:endParaRPr lang="en-US" dirty="0"/>
          </a:p>
          <a:p>
            <a:pPr>
              <a:buNone/>
            </a:pPr>
            <a:r>
              <a:rPr lang="en-US" dirty="0" smtClean="0"/>
              <a:t>General </a:t>
            </a:r>
            <a:r>
              <a:rPr lang="en-US" dirty="0"/>
              <a:t>Assembly </a:t>
            </a:r>
            <a:r>
              <a:rPr lang="en-US" dirty="0" smtClean="0">
                <a:sym typeface="Wingdings" pitchFamily="2" charset="2"/>
              </a:rPr>
              <a:t> Committee Body</a:t>
            </a:r>
            <a:endParaRPr lang="en-US" dirty="0"/>
          </a:p>
          <a:p>
            <a:pPr>
              <a:buNone/>
            </a:pPr>
            <a:r>
              <a:rPr lang="en-US" dirty="0" smtClean="0"/>
              <a:t>I </a:t>
            </a:r>
            <a:r>
              <a:rPr lang="en-US" dirty="0"/>
              <a:t>Session </a:t>
            </a:r>
            <a:r>
              <a:rPr lang="en-US" dirty="0" smtClean="0"/>
              <a:t>MUN@ASU </a:t>
            </a:r>
            <a:r>
              <a:rPr lang="en-US" dirty="0" smtClean="0">
                <a:sym typeface="Wingdings" pitchFamily="2" charset="2"/>
              </a:rPr>
              <a:t> Conference Session</a:t>
            </a:r>
            <a:endParaRPr lang="en-US" dirty="0"/>
          </a:p>
          <a:p>
            <a:pPr>
              <a:buNone/>
            </a:pPr>
            <a:r>
              <a:rPr lang="en-US" dirty="0" smtClean="0"/>
              <a:t>France </a:t>
            </a:r>
            <a:r>
              <a:rPr lang="en-US" dirty="0" smtClean="0">
                <a:sym typeface="Wingdings" pitchFamily="2" charset="2"/>
              </a:rPr>
              <a:t> Sponsoring Countries (in Alphabetical Order)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title of the resolution you turn in with the country packet should be the title of the topic you are submitting your resolution on</a:t>
            </a:r>
          </a:p>
          <a:p>
            <a:r>
              <a:rPr lang="en-US" dirty="0" smtClean="0"/>
              <a:t>It should be centered and all caps</a:t>
            </a:r>
          </a:p>
          <a:p>
            <a:r>
              <a:rPr lang="en-US" dirty="0" smtClean="0"/>
              <a:t>It should be followed by an address that’s left justified: </a:t>
            </a:r>
            <a:r>
              <a:rPr lang="en-US" u="sng" dirty="0" smtClean="0"/>
              <a:t>The General Assembly</a:t>
            </a:r>
            <a:r>
              <a:rPr lang="en-US" dirty="0" smtClean="0"/>
              <a:t>,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Preambulatory</a:t>
            </a:r>
            <a:r>
              <a:rPr lang="en-US" dirty="0" smtClean="0"/>
              <a:t>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detail the legal and moral reasons for acting on the issue in </a:t>
            </a:r>
            <a:r>
              <a:rPr lang="en-US" dirty="0" smtClean="0"/>
              <a:t>question</a:t>
            </a:r>
          </a:p>
          <a:p>
            <a:r>
              <a:rPr lang="en-US" dirty="0" smtClean="0"/>
              <a:t>Recall </a:t>
            </a:r>
            <a:r>
              <a:rPr lang="en-US" dirty="0"/>
              <a:t>prior relevant resolutions and treaties to establish the legal </a:t>
            </a:r>
            <a:r>
              <a:rPr lang="en-US" dirty="0" smtClean="0"/>
              <a:t>basis</a:t>
            </a:r>
          </a:p>
          <a:p>
            <a:r>
              <a:rPr lang="en-US" dirty="0" smtClean="0"/>
              <a:t>Format</a:t>
            </a:r>
            <a:endParaRPr lang="en-US" dirty="0"/>
          </a:p>
          <a:p>
            <a:pPr lvl="1"/>
            <a:r>
              <a:rPr lang="en-US" dirty="0"/>
              <a:t>Indent first </a:t>
            </a:r>
            <a:r>
              <a:rPr lang="en-US" dirty="0" smtClean="0"/>
              <a:t>line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/>
              <a:t>Underline first </a:t>
            </a:r>
            <a:r>
              <a:rPr lang="en-US" dirty="0" smtClean="0"/>
              <a:t>word/phrase</a:t>
            </a:r>
          </a:p>
          <a:p>
            <a:pPr lvl="1"/>
            <a:r>
              <a:rPr lang="en-US" dirty="0" smtClean="0"/>
              <a:t>Commas </a:t>
            </a:r>
            <a:r>
              <a:rPr lang="en-US" dirty="0"/>
              <a:t>after each </a:t>
            </a:r>
            <a:r>
              <a:rPr lang="en-US" dirty="0" smtClean="0"/>
              <a:t>clause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Operative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Operative </a:t>
            </a:r>
            <a:r>
              <a:rPr lang="en-US" dirty="0"/>
              <a:t>clauses should detail what member states should do to deal with a specific </a:t>
            </a:r>
            <a:r>
              <a:rPr lang="en-US" dirty="0" smtClean="0"/>
              <a:t>issue</a:t>
            </a:r>
          </a:p>
          <a:p>
            <a:pPr lvl="1"/>
            <a:r>
              <a:rPr lang="en-US" dirty="0" smtClean="0"/>
              <a:t>call upon nations to do something directly</a:t>
            </a:r>
          </a:p>
          <a:p>
            <a:pPr lvl="1"/>
            <a:r>
              <a:rPr lang="en-US" dirty="0" smtClean="0"/>
              <a:t>reaffirm existing resolutions or treaties</a:t>
            </a:r>
          </a:p>
          <a:p>
            <a:pPr lvl="1"/>
            <a:r>
              <a:rPr lang="en-US" dirty="0" smtClean="0"/>
              <a:t>recommend various courses of action</a:t>
            </a:r>
          </a:p>
          <a:p>
            <a:pPr lvl="1"/>
            <a:r>
              <a:rPr lang="en-US" dirty="0" smtClean="0"/>
              <a:t>establish new entities</a:t>
            </a:r>
          </a:p>
          <a:p>
            <a:pPr lvl="1"/>
            <a:r>
              <a:rPr lang="en-US" dirty="0" smtClean="0"/>
              <a:t> provide guidelines</a:t>
            </a:r>
          </a:p>
          <a:p>
            <a:pPr lvl="1"/>
            <a:r>
              <a:rPr lang="en-US" dirty="0" smtClean="0"/>
              <a:t> anything else appropriate</a:t>
            </a:r>
          </a:p>
          <a:p>
            <a:endParaRPr lang="en-US" dirty="0" smtClean="0"/>
          </a:p>
          <a:p>
            <a:r>
              <a:rPr lang="en-US" dirty="0" smtClean="0"/>
              <a:t>Note that you cannot demand any state or entity to do anything as UN Resolutions are non-binding unless they are Security Council Resolutions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need help or have any questions, please feel free to email or text me</a:t>
            </a:r>
          </a:p>
          <a:p>
            <a:pPr lvl="1"/>
            <a:r>
              <a:rPr lang="en-US" dirty="0" smtClean="0">
                <a:hlinkClick r:id="rId2"/>
              </a:rPr>
              <a:t>Elizabeth.Thuenen@gmail.com</a:t>
            </a:r>
            <a:r>
              <a:rPr lang="en-US" dirty="0" smtClean="0"/>
              <a:t> OR </a:t>
            </a:r>
            <a:r>
              <a:rPr lang="en-US" dirty="0" smtClean="0">
                <a:hlinkClick r:id="rId3"/>
              </a:rPr>
              <a:t>modelunasu@gmail.com</a:t>
            </a:r>
            <a:endParaRPr lang="en-US" dirty="0" smtClean="0"/>
          </a:p>
          <a:p>
            <a:pPr lvl="1"/>
            <a:r>
              <a:rPr lang="en-US" smtClean="0"/>
              <a:t>480-272-5211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September 24: Submit ONE policy statement for Elizabeth Thuenen to review and give you feedback</a:t>
            </a:r>
          </a:p>
          <a:p>
            <a:r>
              <a:rPr lang="en-US" dirty="0" smtClean="0"/>
              <a:t>October 25: Country packets are due- Packets should include two policy statements for each committee (one for each topic) and one resolution (your pick on which topic) </a:t>
            </a:r>
          </a:p>
          <a:p>
            <a:r>
              <a:rPr lang="en-US" dirty="0" smtClean="0"/>
              <a:t>November 5-6: MUN@ASU HS Conference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Country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Interest Matrix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362200"/>
          <a:ext cx="6096000" cy="3002280"/>
        </p:xfrm>
        <a:graphic>
          <a:graphicData uri="http://schemas.openxmlformats.org/drawingml/2006/table">
            <a:tbl>
              <a:tblPr firstRow="1" firstCol="1">
                <a:tableStyleId>{7DF18680-E054-41AD-8BC1-D1AEF772440D}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750570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Domestic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</a:t>
                      </a:r>
                      <a:endParaRPr lang="en-US" dirty="0"/>
                    </a:p>
                  </a:txBody>
                  <a:tcPr/>
                </a:tc>
              </a:tr>
              <a:tr h="750570">
                <a:tc>
                  <a:txBody>
                    <a:bodyPr/>
                    <a:lstStyle/>
                    <a:p>
                      <a:r>
                        <a:rPr lang="en-US" dirty="0" smtClean="0"/>
                        <a:t>Security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0570">
                <a:tc>
                  <a:txBody>
                    <a:bodyPr/>
                    <a:lstStyle/>
                    <a:p>
                      <a:r>
                        <a:rPr lang="en-US" dirty="0" smtClean="0"/>
                        <a:t>Stability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0570">
                <a:tc>
                  <a:txBody>
                    <a:bodyPr/>
                    <a:lstStyle/>
                    <a:p>
                      <a:r>
                        <a:rPr lang="en-US" dirty="0" smtClean="0"/>
                        <a:t>Prosperity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Country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CIA World </a:t>
            </a:r>
            <a:r>
              <a:rPr lang="en-US" dirty="0" err="1" smtClean="0"/>
              <a:t>Factbook</a:t>
            </a:r>
            <a:endParaRPr lang="en-US" dirty="0" smtClean="0"/>
          </a:p>
          <a:p>
            <a:pPr lvl="1"/>
            <a:r>
              <a:rPr lang="en-US" u="sng" dirty="0" smtClean="0">
                <a:hlinkClick r:id="rId2"/>
              </a:rPr>
              <a:t>https://www.cia.gov/library/publications/the-world-factbook/</a:t>
            </a:r>
            <a:endParaRPr lang="en-US" u="sng" dirty="0" smtClean="0"/>
          </a:p>
          <a:p>
            <a:pPr lvl="1"/>
            <a:r>
              <a:rPr lang="en-US" dirty="0" smtClean="0"/>
              <a:t>Contains basic information on each country</a:t>
            </a:r>
            <a:endParaRPr lang="en-US" dirty="0"/>
          </a:p>
          <a:p>
            <a:r>
              <a:rPr lang="en-US" dirty="0" smtClean="0"/>
              <a:t>Country Reports</a:t>
            </a:r>
          </a:p>
          <a:p>
            <a:pPr lvl="1"/>
            <a:r>
              <a:rPr lang="en-US" dirty="0" smtClean="0">
                <a:hlinkClick r:id="rId3"/>
              </a:rPr>
              <a:t>http://www.countryreports.org/</a:t>
            </a:r>
            <a:endParaRPr lang="en-US" dirty="0" smtClean="0"/>
          </a:p>
          <a:p>
            <a:pPr lvl="1"/>
            <a:r>
              <a:rPr lang="en-US" dirty="0" smtClean="0"/>
              <a:t>Also contains basic information on each country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 Book</a:t>
            </a:r>
          </a:p>
          <a:p>
            <a:pPr lvl="1"/>
            <a:r>
              <a:rPr lang="en-US" dirty="0" smtClean="0"/>
              <a:t>Research should begin by reading the issue book for the topics of your committee</a:t>
            </a:r>
          </a:p>
          <a:p>
            <a:r>
              <a:rPr lang="en-US" dirty="0" smtClean="0"/>
              <a:t>UN Homepage or Homepage for your </a:t>
            </a:r>
            <a:r>
              <a:rPr lang="en-US" dirty="0" err="1" smtClean="0"/>
              <a:t>committeee</a:t>
            </a:r>
            <a:endParaRPr lang="en-US" dirty="0" smtClean="0"/>
          </a:p>
          <a:p>
            <a:pPr lvl="1"/>
            <a:r>
              <a:rPr lang="en-US" dirty="0" smtClean="0"/>
              <a:t>This will give you additional background for your specific topic so you can write the first paragraph of your policy statement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Permanent Mission to the UN</a:t>
            </a:r>
          </a:p>
          <a:p>
            <a:pPr lvl="1"/>
            <a:r>
              <a:rPr lang="en-US" dirty="0" smtClean="0"/>
              <a:t>Finding this site will help you find the previous action and official policy to write the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paragraphs</a:t>
            </a:r>
          </a:p>
          <a:p>
            <a:r>
              <a:rPr lang="en-US" dirty="0" smtClean="0"/>
              <a:t>Voting Bloc</a:t>
            </a:r>
          </a:p>
          <a:p>
            <a:pPr lvl="1"/>
            <a:r>
              <a:rPr lang="en-US" dirty="0" smtClean="0"/>
              <a:t>Finding out who your country tends to vote with will aid you in determining previous and future action by your committee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policy statement is 1 page long, single spaced and separated by 3 paragraphs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Paragraph gives the history of the problem and the international action taken on it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Paragraph gives the history of how your particular country has attempted to resolve the problem within its own country and internationally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Paragraph is what your country wants to see done by other Member States or UN entities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What is the issue?  </a:t>
            </a:r>
          </a:p>
          <a:p>
            <a:pPr lvl="1"/>
            <a:r>
              <a:rPr lang="en-US" dirty="0" smtClean="0"/>
              <a:t>Why is it a problem?  </a:t>
            </a:r>
          </a:p>
          <a:p>
            <a:pPr lvl="1"/>
            <a:r>
              <a:rPr lang="en-US" dirty="0" smtClean="0"/>
              <a:t>Who and what does it affect?  </a:t>
            </a:r>
          </a:p>
          <a:p>
            <a:pPr lvl="1"/>
            <a:r>
              <a:rPr lang="en-US" dirty="0" smtClean="0"/>
              <a:t>What have United Nations entities, or other entities done to deal with the issue? </a:t>
            </a:r>
          </a:p>
          <a:p>
            <a:pPr lvl="1"/>
            <a:r>
              <a:rPr lang="en-US" dirty="0" smtClean="0"/>
              <a:t>What treaties cover the issue? </a:t>
            </a:r>
          </a:p>
          <a:p>
            <a:pPr lvl="1"/>
            <a:r>
              <a:rPr lang="en-US" dirty="0" smtClean="0"/>
              <a:t>It is important to remember that this paragraph is written in perspective of your nation. For example, a history paper on WWII would be written in differently from the perspective of someone in the US than someone in Japan or Germany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780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MUN@ASU High School Conference </vt:lpstr>
      <vt:lpstr>Contact Information</vt:lpstr>
      <vt:lpstr>Important Dates</vt:lpstr>
      <vt:lpstr>Country Research</vt:lpstr>
      <vt:lpstr>Country Research</vt:lpstr>
      <vt:lpstr>Topic Research</vt:lpstr>
      <vt:lpstr>Topic Research</vt:lpstr>
      <vt:lpstr>Policy Statements</vt:lpstr>
      <vt:lpstr>1st Paragraph</vt:lpstr>
      <vt:lpstr>2nd Paragraph</vt:lpstr>
      <vt:lpstr>3rd Paragraph</vt:lpstr>
      <vt:lpstr>Resolution</vt:lpstr>
      <vt:lpstr>Resolution Header</vt:lpstr>
      <vt:lpstr>Title</vt:lpstr>
      <vt:lpstr>Preambulatory Clauses</vt:lpstr>
      <vt:lpstr>Operative Clauses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MUN@ASU High School Conference</dc:title>
  <dc:creator>Izz</dc:creator>
  <cp:lastModifiedBy>Izz</cp:lastModifiedBy>
  <cp:revision>10</cp:revision>
  <dcterms:created xsi:type="dcterms:W3CDTF">2010-09-13T16:11:10Z</dcterms:created>
  <dcterms:modified xsi:type="dcterms:W3CDTF">2010-09-20T16:35:37Z</dcterms:modified>
</cp:coreProperties>
</file>